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7" r:id="rId2"/>
    <p:sldId id="268" r:id="rId3"/>
    <p:sldId id="258" r:id="rId4"/>
    <p:sldId id="264" r:id="rId5"/>
    <p:sldId id="263" r:id="rId6"/>
    <p:sldId id="265" r:id="rId7"/>
    <p:sldId id="266" r:id="rId8"/>
    <p:sldId id="267" r:id="rId9"/>
    <p:sldId id="261" r:id="rId10"/>
    <p:sldId id="260" r:id="rId11"/>
    <p:sldId id="269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D3086B-80A8-49D3-4511-E1193079E6B4}" name="Jung Jinju" initials="JJ" userId="f54c3aaa1e72ca0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5"/>
    <a:srgbClr val="8FA2D4"/>
    <a:srgbClr val="3B6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56" autoAdjust="0"/>
    <p:restoredTop sz="94660"/>
  </p:normalViewPr>
  <p:slideViewPr>
    <p:cSldViewPr snapToGrid="0">
      <p:cViewPr varScale="1">
        <p:scale>
          <a:sx n="85" d="100"/>
          <a:sy n="85" d="100"/>
        </p:scale>
        <p:origin x="80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37815998802877043"/>
          <c:y val="2.23779345342629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 = 121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B8-41F9-BFBE-7488CE4F9861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199-4E00-A458-59929262DC82}"/>
              </c:ext>
            </c:extLst>
          </c:dPt>
          <c:cat>
            <c:strRef>
              <c:f>Sheet1!$A$2:$A$3</c:f>
              <c:strCache>
                <c:ptCount val="2"/>
                <c:pt idx="0">
                  <c:v>ASD</c:v>
                </c:pt>
                <c:pt idx="1">
                  <c:v>non-ASD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99-4E00-A458-59929262DC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90237199170785"/>
          <c:y val="0.42153215433139313"/>
          <c:w val="0.18706388524694309"/>
          <c:h val="0.213297348518220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1F-487B-8AE5-81483710F86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B1F-487B-8AE5-81483710F86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1F-487B-8AE5-81483710F86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B1F-487B-8AE5-81483710F865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B1F-487B-8AE5-81483710F865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B1F-487B-8AE5-81483710F865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B1F-487B-8AE5-81483710F865}"/>
              </c:ext>
            </c:extLst>
          </c:dPt>
          <c:dPt>
            <c:idx val="1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B1F-487B-8AE5-81483710F865}"/>
              </c:ext>
            </c:extLst>
          </c:dPt>
          <c:dPt>
            <c:idx val="1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B1F-487B-8AE5-81483710F865}"/>
              </c:ext>
            </c:extLst>
          </c:dPt>
          <c:dPt>
            <c:idx val="1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6B1F-487B-8AE5-81483710F865}"/>
              </c:ext>
            </c:extLst>
          </c:dPt>
          <c:cat>
            <c:strRef>
              <c:f>Sheet1!$A$2:$A$14</c:f>
              <c:strCache>
                <c:ptCount val="13"/>
                <c:pt idx="0">
                  <c:v>joint attention</c:v>
                </c:pt>
                <c:pt idx="1">
                  <c:v>echolalia</c:v>
                </c:pt>
                <c:pt idx="2">
                  <c:v>pointing behavior</c:v>
                </c:pt>
                <c:pt idx="3">
                  <c:v>gesture</c:v>
                </c:pt>
                <c:pt idx="4">
                  <c:v>social referencing</c:v>
                </c:pt>
                <c:pt idx="5">
                  <c:v>use of others' hands</c:v>
                </c:pt>
                <c:pt idx="6">
                  <c:v>interactive social play</c:v>
                </c:pt>
                <c:pt idx="7">
                  <c:v>eye contact</c:v>
                </c:pt>
                <c:pt idx="8">
                  <c:v>social smile</c:v>
                </c:pt>
                <c:pt idx="9">
                  <c:v>RRB1</c:v>
                </c:pt>
                <c:pt idx="10">
                  <c:v>RRB2</c:v>
                </c:pt>
                <c:pt idx="11">
                  <c:v>RRB3</c:v>
                </c:pt>
                <c:pt idx="12">
                  <c:v>RRB4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0.26800000000000002</c:v>
                </c:pt>
                <c:pt idx="1">
                  <c:v>0.38800000000000001</c:v>
                </c:pt>
                <c:pt idx="2">
                  <c:v>0.48199999999999998</c:v>
                </c:pt>
                <c:pt idx="3">
                  <c:v>0.32100000000000001</c:v>
                </c:pt>
                <c:pt idx="4">
                  <c:v>0.17399999999999999</c:v>
                </c:pt>
                <c:pt idx="5">
                  <c:v>0.13400000000000001</c:v>
                </c:pt>
                <c:pt idx="6">
                  <c:v>0.17199999999999999</c:v>
                </c:pt>
                <c:pt idx="7">
                  <c:v>0.48</c:v>
                </c:pt>
                <c:pt idx="8">
                  <c:v>0.25700000000000001</c:v>
                </c:pt>
                <c:pt idx="9">
                  <c:v>0.41899999999999998</c:v>
                </c:pt>
                <c:pt idx="10">
                  <c:v>0.218</c:v>
                </c:pt>
                <c:pt idx="11">
                  <c:v>0.44700000000000001</c:v>
                </c:pt>
                <c:pt idx="12">
                  <c:v>0.44900000000000001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1F-487B-8AE5-81483710F8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03122351"/>
        <c:axId val="303122767"/>
      </c:barChart>
      <c:catAx>
        <c:axId val="303122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>
                    <a:latin typeface="+mj-lt"/>
                  </a:rPr>
                  <a:t>Social</a:t>
                </a:r>
                <a:r>
                  <a:rPr lang="en-US" altLang="ko-KR" baseline="0" dirty="0">
                    <a:latin typeface="+mj-lt"/>
                  </a:rPr>
                  <a:t> behavior</a:t>
                </a:r>
                <a:endParaRPr lang="ko-KR" altLang="en-US" dirty="0">
                  <a:latin typeface="+mj-lt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3122767"/>
        <c:crosses val="autoZero"/>
        <c:auto val="1"/>
        <c:lblAlgn val="ctr"/>
        <c:lblOffset val="100"/>
        <c:noMultiLvlLbl val="0"/>
      </c:catAx>
      <c:valAx>
        <c:axId val="30312276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dirty="0">
                    <a:latin typeface="+mj-lt"/>
                  </a:rPr>
                  <a:t>Kappa value</a:t>
                </a:r>
                <a:endParaRPr lang="ko-KR" altLang="en-US" dirty="0">
                  <a:latin typeface="+mj-lt"/>
                </a:endParaRPr>
              </a:p>
            </c:rich>
          </c:tx>
          <c:layout>
            <c:manualLayout>
              <c:xMode val="edge"/>
              <c:yMode val="edge"/>
              <c:x val="1.0085575178896529E-2"/>
              <c:y val="0.328814450055545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03122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7538A-23C8-4B72-3866-A6DB87792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075AD7-0131-FC6F-EB93-6F929D0DA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150C8E-5EB4-659F-8114-FF0C5903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792FD-DBA0-EFFF-3E13-00001E7B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E866A-6DB1-A4E8-87EE-E568EE54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8603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F1146-40F2-1221-7646-96EC7929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014078-4B81-5B54-FD7C-C8002F87F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003D89-BB2B-FA57-6AA6-D4F5A685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8336D-1D2F-0263-6A0E-47608C8D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E55821-3FF8-BFCC-FEE2-AE2F5F44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8097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92EFCA-0538-E73F-6CF6-3016A8AB6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A45C1D-C8F8-3041-330F-841EBED3F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4664E-A1C2-F976-15F6-694503ABD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9799D-6508-31F5-60FB-EEA03822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FD4D2-9FC0-AFBE-6AAC-3C496416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261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33642-3F88-6C35-EE26-7DFA0FD8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65D15E-C73B-B2F0-342E-097AAC994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9DA30-9005-C1D5-3535-EC0334E8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C144-74A8-C00F-A31D-A0D2F1E4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80C2D8-C060-DAB7-ACD4-14CBF81C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345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0E3BED-576E-2938-8C12-748DCF248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1625C-F5F5-D0CC-C378-4B2E36FC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3A2EE-8A3B-E64A-F184-B500A168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AAF96-6B16-A4E7-031D-2E6CBDDA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8FC918-C50F-2D63-F627-45833C77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64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7510E-F7FF-0CD9-599B-D4ED85BB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2F768-71FB-9736-F419-FCA663DCE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67A294-6E43-D6CA-F548-085A19D15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B3F5A-8421-E83E-1C79-0E18B772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D94AA6-89C2-1581-343B-5A978C89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61EEB7-2762-58E4-4677-CDA8C375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107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320F4-B9C6-DC24-2E6D-0BFB9C3B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4392B6-8A49-7031-FCD0-F95C59514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D3E5B8-2D93-FC8C-C38D-EBD4F4C39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5DF7DB-50EC-3A8D-B3B0-A023E9AE9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C07234-3EC5-42F2-C196-B3069A095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C6F366-4749-AD41-F313-58D7BBA3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19596A-6AA9-4837-4D94-5348C4EB7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C6CC88-D62A-60D6-4C13-B0B76FA2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338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2DD01-EB4D-8FA3-7A32-15037152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0CF51F-2AE6-D300-8AA0-6234C409D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8A7471-8C38-832C-9C0D-A2CABF453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EAB67F-EFB1-FAC5-9AC0-1134A407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2022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6B32F8-DA8E-E2EF-0779-AE6E420B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107ADF-ABB7-9CE5-DC83-587AA994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2924CE-F35D-E062-7288-91B3B59C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09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CD19B-7C91-E1BB-1C3C-8A980E811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96E6CE-27DF-EF83-82FA-6F9521CF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2E1FA6-F692-28FF-6BD6-65644143A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431F35-0965-9220-3135-DFEA346F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661F7F-5F51-368F-D002-6156A169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E0288-F528-F71A-6EFE-7ABDC2EE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59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10CA3-00BB-C2A0-83E8-5196F2AD7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B5B62A-39A6-4A78-2CE8-73107BECD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980D76-CBC3-4B5D-128F-FCC27C2AF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9E2D8D-D517-E1DC-2AED-FB63F9CB0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9E9DAD-8682-AFCF-DC24-4C2CFE1F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8A348C-64E5-1151-7B7B-D1B99600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19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4C4F26-C0ED-7937-EAF2-78599533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B8494-1A76-406A-DA5A-A91653BD9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BE694E-F2AD-5DF2-0404-174176C00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CC888-B0D4-4208-9FD9-0A3E943088B4}" type="datetimeFigureOut">
              <a:rPr kumimoji="1" lang="ja-JP" altLang="en-US" smtClean="0"/>
              <a:t>2022/10/23</a:t>
            </a:fld>
            <a:endParaRPr kumimoji="1" lang="ja-JP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2C866B-4B97-C109-B08B-7743B7E07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13581E-3E13-16C5-0190-25A3F0F38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D1F68-C829-47ED-AD40-83E06703B5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491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4B65A688-2E26-AD4D-2BDB-B86199E7E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789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Bahnschrift Condensed" panose="020B0502040204020203" pitchFamily="34" charset="0"/>
              </a:rPr>
              <a:t>Use of Video-Referenced Caregiver Interview (</a:t>
            </a:r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  <a:latin typeface="Bahnschrift Condensed" panose="020B0502040204020203" pitchFamily="34" charset="0"/>
              </a:rPr>
              <a:t>BeDevel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Bahnschrift Condensed" panose="020B0502040204020203" pitchFamily="34" charset="0"/>
              </a:rPr>
              <a:t>-V) to Screen for Autism Spectrum Disorder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5D657CBF-4890-B0F0-E2B5-363BE1411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4875"/>
            <a:ext cx="9144000" cy="1655762"/>
          </a:xfrm>
        </p:spPr>
        <p:txBody>
          <a:bodyPr>
            <a:no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  <a:tabLst>
                <a:tab pos="2223135" algn="l"/>
              </a:tabLst>
            </a:pPr>
            <a:r>
              <a:rPr lang="en-US" altLang="ko-KR" sz="15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Jinju Jung, MA</a:t>
            </a:r>
            <a:r>
              <a:rPr lang="en-US" altLang="ko-KR" sz="1500" kern="100" baseline="300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sz="15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; Da-Yea Song, MHS</a:t>
            </a:r>
            <a:r>
              <a:rPr lang="en-US" altLang="ko-KR" sz="1500" kern="100" baseline="300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1,2</a:t>
            </a:r>
            <a:r>
              <a:rPr lang="en-US" altLang="ko-KR" sz="15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; </a:t>
            </a:r>
            <a:r>
              <a:rPr lang="en-US" altLang="ko-KR" sz="1500" kern="100" dirty="0" err="1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Guiyoung</a:t>
            </a:r>
            <a:r>
              <a:rPr lang="en-US" altLang="ko-KR" sz="15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Bong, MA</a:t>
            </a:r>
            <a:r>
              <a:rPr lang="en-US" altLang="ko-KR" sz="1500" kern="100" baseline="300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sz="15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; Jae Hyun Han, MD</a:t>
            </a:r>
            <a:r>
              <a:rPr lang="en-US" altLang="ko-KR" sz="1500" kern="100" baseline="300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en-US" altLang="ko-KR" sz="15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; </a:t>
            </a:r>
            <a:r>
              <a:rPr lang="en-US" altLang="ko-KR" sz="1500" kern="100" dirty="0" err="1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Hee</a:t>
            </a:r>
            <a:r>
              <a:rPr lang="en-US" altLang="ko-KR" sz="15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 err="1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Jeong</a:t>
            </a:r>
            <a:r>
              <a:rPr lang="en-US" altLang="ko-KR" sz="15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 err="1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Yoo</a:t>
            </a:r>
            <a:r>
              <a:rPr lang="en-US" altLang="ko-KR" sz="15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MD, PhD</a:t>
            </a:r>
            <a:r>
              <a:rPr lang="en-US" altLang="ko-KR" sz="1500" kern="100" baseline="300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1,2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  <a:tabLst>
                <a:tab pos="2223135" algn="l"/>
              </a:tabLst>
            </a:pPr>
            <a:r>
              <a:rPr lang="en-US" altLang="ko-KR" sz="18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 latinLnBrk="1">
              <a:lnSpc>
                <a:spcPct val="120000"/>
              </a:lnSpc>
              <a:tabLst>
                <a:tab pos="2223135" algn="l"/>
              </a:tabLst>
            </a:pPr>
            <a:r>
              <a:rPr lang="en-US" altLang="ko-KR" sz="14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1 Department of Psychiatry, Seoul National University </a:t>
            </a:r>
            <a:r>
              <a:rPr lang="en-US" altLang="ko-KR" sz="1400" kern="100" dirty="0" err="1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Bundang</a:t>
            </a:r>
            <a:r>
              <a:rPr lang="en-US" altLang="ko-KR" sz="14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Hospital, </a:t>
            </a:r>
            <a:r>
              <a:rPr lang="en-US" altLang="ko-KR" sz="1400" kern="100" dirty="0" err="1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Seongnam</a:t>
            </a:r>
            <a:r>
              <a:rPr lang="en-US" altLang="ko-KR" sz="14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South Korea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 latinLnBrk="1">
              <a:lnSpc>
                <a:spcPct val="120000"/>
              </a:lnSpc>
              <a:tabLst>
                <a:tab pos="2223135" algn="l"/>
              </a:tabLst>
            </a:pPr>
            <a:r>
              <a:rPr lang="en-US" altLang="ko-KR" sz="1400" kern="100" dirty="0"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2 Seoul National University College of Medicine, Seoul, South Korea 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892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307E0-6209-AEFC-6DA0-1BE8D997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aids can be helpful when interviewing caregivers.</a:t>
            </a:r>
          </a:p>
          <a:p>
            <a:r>
              <a:rPr lang="en-US" altLang="ko-KR" dirty="0"/>
              <a:t>Some behaviors are better understood with visual aids.</a:t>
            </a:r>
          </a:p>
          <a:p>
            <a:pPr lvl="1"/>
            <a:r>
              <a:rPr lang="en-US" altLang="ko-KR" dirty="0"/>
              <a:t>Interactive social play is a more complicated and sequential social behavior.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6F90AF-6384-F4D1-4926-42ACFD95DF31}"/>
              </a:ext>
            </a:extLst>
          </p:cNvPr>
          <p:cNvSpPr/>
          <p:nvPr/>
        </p:nvSpPr>
        <p:spPr>
          <a:xfrm>
            <a:off x="381000" y="755074"/>
            <a:ext cx="3191933" cy="243993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B0B0F-40EB-9C20-D074-363ED1FEAFDA}"/>
              </a:ext>
            </a:extLst>
          </p:cNvPr>
          <p:cNvSpPr txBox="1"/>
          <p:nvPr/>
        </p:nvSpPr>
        <p:spPr>
          <a:xfrm>
            <a:off x="152400" y="-93133"/>
            <a:ext cx="689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4</a:t>
            </a:r>
            <a:endParaRPr lang="ko-KR" altLang="en-US" sz="8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D0BB6F0-7142-66C3-6C81-325BDB4E4DB2}"/>
              </a:ext>
            </a:extLst>
          </p:cNvPr>
          <p:cNvSpPr txBox="1">
            <a:spLocks/>
          </p:cNvSpPr>
          <p:nvPr/>
        </p:nvSpPr>
        <p:spPr>
          <a:xfrm>
            <a:off x="720438" y="249383"/>
            <a:ext cx="2657762" cy="819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72E1A4-1044-6BAA-4B77-7C311199A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47" y="4119512"/>
            <a:ext cx="2194769" cy="2194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5A9CC37-002B-4929-1391-C5D9869B7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80" y="3717172"/>
            <a:ext cx="2734427" cy="2734427"/>
          </a:xfrm>
          <a:prstGeom prst="rect">
            <a:avLst/>
          </a:prstGeom>
        </p:spPr>
      </p:pic>
      <p:sp>
        <p:nvSpPr>
          <p:cNvPr id="12" name="십자형 11">
            <a:extLst>
              <a:ext uri="{FF2B5EF4-FFF2-40B4-BE49-F238E27FC236}">
                <a16:creationId xmlns:a16="http://schemas.microsoft.com/office/drawing/2014/main" id="{DCE99D5F-B79F-CF0A-90CE-B84BF6D4EFBE}"/>
              </a:ext>
            </a:extLst>
          </p:cNvPr>
          <p:cNvSpPr/>
          <p:nvPr/>
        </p:nvSpPr>
        <p:spPr>
          <a:xfrm>
            <a:off x="3581398" y="4652586"/>
            <a:ext cx="889000" cy="863600"/>
          </a:xfrm>
          <a:prstGeom prst="plus">
            <a:avLst>
              <a:gd name="adj" fmla="val 40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49E7FC6-B1D7-E07A-BA3C-5B748E06A0D0}"/>
              </a:ext>
            </a:extLst>
          </p:cNvPr>
          <p:cNvSpPr/>
          <p:nvPr/>
        </p:nvSpPr>
        <p:spPr>
          <a:xfrm>
            <a:off x="7817707" y="4910667"/>
            <a:ext cx="97176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B607FD-CA28-623A-D050-50C347832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668" y="3812997"/>
            <a:ext cx="1958985" cy="19589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DF4C50-2D28-DE0B-80EC-F13228BCCDEC}"/>
              </a:ext>
            </a:extLst>
          </p:cNvPr>
          <p:cNvSpPr txBox="1"/>
          <p:nvPr/>
        </p:nvSpPr>
        <p:spPr>
          <a:xfrm>
            <a:off x="9621414" y="5926668"/>
            <a:ext cx="2150533" cy="3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Screening for ASD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630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01C40-273A-556D-C21D-C0557EBF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392"/>
            <a:ext cx="10515600" cy="4351338"/>
          </a:xfrm>
        </p:spPr>
        <p:txBody>
          <a:bodyPr>
            <a:normAutofit/>
          </a:bodyPr>
          <a:lstStyle/>
          <a:p>
            <a:pPr marL="0" indent="-900000">
              <a:buNone/>
            </a:pPr>
            <a:r>
              <a:rPr lang="en-US" altLang="ko-KR" sz="1800" dirty="0">
                <a:latin typeface="+mj-lt"/>
              </a:rPr>
              <a:t>Bong, G., Kim, S. Y., Song, D. Y., Kim, J. H., Hong, Y., Yoon, N. H., ... &amp; </a:t>
            </a:r>
            <a:r>
              <a:rPr lang="en-US" altLang="ko-KR" sz="1800" dirty="0" err="1">
                <a:latin typeface="+mj-lt"/>
              </a:rPr>
              <a:t>Yoo</a:t>
            </a:r>
            <a:r>
              <a:rPr lang="en-US" altLang="ko-KR" sz="1800" dirty="0">
                <a:latin typeface="+mj-lt"/>
              </a:rPr>
              <a:t>, H. J. (2021). Short caregiver interview and play observation for early screening of autism spectrum disorder: Behavior development screening for toddlers (</a:t>
            </a:r>
            <a:r>
              <a:rPr lang="en-US" altLang="ko-KR" sz="1800" dirty="0" err="1">
                <a:latin typeface="+mj-lt"/>
              </a:rPr>
              <a:t>BeDevel</a:t>
            </a:r>
            <a:r>
              <a:rPr lang="en-US" altLang="ko-KR" sz="1800" dirty="0">
                <a:latin typeface="+mj-lt"/>
              </a:rPr>
              <a:t>). </a:t>
            </a:r>
            <a:r>
              <a:rPr lang="en-US" altLang="ko-KR" sz="1800" i="1" dirty="0">
                <a:latin typeface="+mj-lt"/>
              </a:rPr>
              <a:t>Autism Research, 14</a:t>
            </a:r>
            <a:r>
              <a:rPr lang="en-US" altLang="ko-KR" sz="1800" dirty="0">
                <a:latin typeface="+mj-lt"/>
              </a:rPr>
              <a:t>(7), 1472-1483.</a:t>
            </a:r>
          </a:p>
          <a:p>
            <a:pPr marL="0" indent="-900000">
              <a:buNone/>
            </a:pPr>
            <a:r>
              <a:rPr lang="en-US" altLang="ko-KR" sz="1800" dirty="0">
                <a:latin typeface="+mj-lt"/>
              </a:rPr>
              <a:t>Eaves, L. C., Wingert, H. D., Ho, H. H., &amp; Mickelson, E. C. (2006). Screening for autism spectrum disorders with the social communication questionnaire. </a:t>
            </a:r>
            <a:r>
              <a:rPr lang="en-US" altLang="ko-KR" sz="1800" i="1" dirty="0">
                <a:latin typeface="+mj-lt"/>
              </a:rPr>
              <a:t>Journal of Developmental &amp; Behavioral Pediatrics, 27</a:t>
            </a:r>
            <a:r>
              <a:rPr lang="en-US" altLang="ko-KR" sz="1800" dirty="0">
                <a:latin typeface="+mj-lt"/>
              </a:rPr>
              <a:t>(2), 95-103.</a:t>
            </a:r>
          </a:p>
          <a:p>
            <a:pPr marL="0" indent="-900000">
              <a:buNone/>
            </a:pPr>
            <a:r>
              <a:rPr lang="en-US" altLang="ko-KR" sz="1800" b="0" i="0" dirty="0" err="1">
                <a:solidFill>
                  <a:srgbClr val="222222"/>
                </a:solidFill>
                <a:effectLst/>
                <a:latin typeface="+mj-lt"/>
              </a:rPr>
              <a:t>Marrus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+mj-lt"/>
              </a:rPr>
              <a:t>, N., Glowinski, A.L., Jacob, T., </a:t>
            </a:r>
            <a:r>
              <a:rPr lang="en-US" altLang="ko-KR" sz="1800" b="0" i="0" dirty="0" err="1">
                <a:solidFill>
                  <a:srgbClr val="222222"/>
                </a:solidFill>
                <a:effectLst/>
                <a:latin typeface="+mj-lt"/>
              </a:rPr>
              <a:t>Klin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+mj-lt"/>
              </a:rPr>
              <a:t>, A., Jones, W., Drain, C.E., … &amp; Constantino, J.N. (2015). Rapid video-referenced ratings of reciprocal social behavior in toddlers: A twin study. </a:t>
            </a:r>
            <a:r>
              <a:rPr lang="en-US" altLang="ko-KR" sz="1800" b="0" i="1" dirty="0">
                <a:solidFill>
                  <a:srgbClr val="222222"/>
                </a:solidFill>
                <a:effectLst/>
                <a:latin typeface="+mj-lt"/>
              </a:rPr>
              <a:t>Journal of Child Psychology and Psychiatry, 56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+mj-lt"/>
              </a:rPr>
              <a:t>, 1338– 1346.</a:t>
            </a:r>
          </a:p>
          <a:p>
            <a:pPr marL="0" indent="-900000">
              <a:buNone/>
            </a:pPr>
            <a:r>
              <a:rPr lang="en-US" altLang="ko-KR" sz="1800" b="0" i="0" dirty="0">
                <a:solidFill>
                  <a:srgbClr val="222222"/>
                </a:solidFill>
                <a:effectLst/>
                <a:latin typeface="+mj-lt"/>
              </a:rPr>
              <a:t>Miller, L. E., Perkins, K. A., Dai, Y. G., &amp; Fein, D. A. (2017). Comparison of parent report and direct assessment of child skills in toddlers. </a:t>
            </a:r>
            <a:r>
              <a:rPr lang="en-US" altLang="ko-KR" sz="1800" b="0" i="1" dirty="0">
                <a:solidFill>
                  <a:srgbClr val="222222"/>
                </a:solidFill>
                <a:effectLst/>
                <a:latin typeface="+mj-lt"/>
              </a:rPr>
              <a:t>Research in autism spectrum disorders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US" altLang="ko-KR" sz="1800" b="0" i="1" dirty="0">
                <a:solidFill>
                  <a:srgbClr val="222222"/>
                </a:solidFill>
                <a:effectLst/>
                <a:latin typeface="+mj-lt"/>
              </a:rPr>
              <a:t>41-42</a:t>
            </a:r>
            <a:r>
              <a:rPr lang="en-US" altLang="ko-KR" sz="1800" b="0" i="0" dirty="0">
                <a:solidFill>
                  <a:srgbClr val="222222"/>
                </a:solidFill>
                <a:effectLst/>
                <a:latin typeface="+mj-lt"/>
              </a:rPr>
              <a:t>, 57-65.</a:t>
            </a:r>
          </a:p>
          <a:p>
            <a:pPr marL="0" indent="-900000">
              <a:buNone/>
            </a:pPr>
            <a:r>
              <a:rPr lang="en-US" altLang="ko-KR" sz="1800" dirty="0">
                <a:latin typeface="+mj-lt"/>
              </a:rPr>
              <a:t>Robledo, I., &amp; Jankovic, J. (2017). Media hype: patient and scientific perspectives on misleading medical news. </a:t>
            </a:r>
            <a:r>
              <a:rPr lang="en-US" altLang="ko-KR" sz="1800" i="1" dirty="0">
                <a:latin typeface="+mj-lt"/>
              </a:rPr>
              <a:t>Movement Disorders, 32</a:t>
            </a:r>
            <a:r>
              <a:rPr lang="en-US" altLang="ko-KR" sz="1800" dirty="0">
                <a:latin typeface="+mj-lt"/>
              </a:rPr>
              <a:t>(9), 1319-1323.</a:t>
            </a:r>
          </a:p>
          <a:p>
            <a:pPr marL="0" indent="-900000">
              <a:buNone/>
            </a:pPr>
            <a:r>
              <a:rPr lang="en-US" altLang="ko-KR" sz="1800" dirty="0">
                <a:latin typeface="+mj-lt"/>
              </a:rPr>
              <a:t>Young, G. S., Constantino, J. N., Dvorak, S., Belding, A., </a:t>
            </a:r>
            <a:r>
              <a:rPr lang="en-US" altLang="ko-KR" sz="1800" dirty="0" err="1">
                <a:latin typeface="+mj-lt"/>
              </a:rPr>
              <a:t>Gangi</a:t>
            </a:r>
            <a:r>
              <a:rPr lang="en-US" altLang="ko-KR" sz="1800" dirty="0">
                <a:latin typeface="+mj-lt"/>
              </a:rPr>
              <a:t>, D., Hill, A., ... &amp; </a:t>
            </a:r>
            <a:r>
              <a:rPr lang="en-US" altLang="ko-KR" sz="1800" dirty="0" err="1">
                <a:latin typeface="+mj-lt"/>
              </a:rPr>
              <a:t>Ozonoff</a:t>
            </a:r>
            <a:r>
              <a:rPr lang="en-US" altLang="ko-KR" sz="1800" dirty="0">
                <a:latin typeface="+mj-lt"/>
              </a:rPr>
              <a:t>, S. (2020). A video‐based measure to identify autism risk in infancy. </a:t>
            </a:r>
            <a:r>
              <a:rPr lang="en-US" altLang="ko-KR" sz="1800" i="1" dirty="0">
                <a:latin typeface="+mj-lt"/>
              </a:rPr>
              <a:t>Journal of Child Psychology and Psychiatry, 61</a:t>
            </a:r>
            <a:r>
              <a:rPr lang="en-US" altLang="ko-KR" sz="1800" dirty="0">
                <a:latin typeface="+mj-lt"/>
              </a:rPr>
              <a:t>(1), 88-94.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6F57F0-8EDC-08CB-2CB5-F45A3EF47C6D}"/>
              </a:ext>
            </a:extLst>
          </p:cNvPr>
          <p:cNvSpPr/>
          <p:nvPr/>
        </p:nvSpPr>
        <p:spPr>
          <a:xfrm>
            <a:off x="381000" y="792644"/>
            <a:ext cx="3191933" cy="243993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30F7D-E2A8-FBC6-329E-75D2C26F3D46}"/>
              </a:ext>
            </a:extLst>
          </p:cNvPr>
          <p:cNvSpPr txBox="1"/>
          <p:nvPr/>
        </p:nvSpPr>
        <p:spPr>
          <a:xfrm>
            <a:off x="152400" y="-55563"/>
            <a:ext cx="689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5</a:t>
            </a:r>
            <a:endParaRPr lang="ko-KR" altLang="en-US" sz="8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BA583F4-98B7-86C0-E93E-5EC199DEE181}"/>
              </a:ext>
            </a:extLst>
          </p:cNvPr>
          <p:cNvSpPr txBox="1">
            <a:spLocks/>
          </p:cNvSpPr>
          <p:nvPr/>
        </p:nvSpPr>
        <p:spPr>
          <a:xfrm>
            <a:off x="720437" y="286953"/>
            <a:ext cx="2852495" cy="819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References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38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B32E4-CC30-8955-1A34-3830E465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355" y="2766218"/>
            <a:ext cx="340129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Thank you!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29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80FBEB-299E-0FEF-8BA9-63AF86AD8E74}"/>
              </a:ext>
            </a:extLst>
          </p:cNvPr>
          <p:cNvSpPr txBox="1"/>
          <p:nvPr/>
        </p:nvSpPr>
        <p:spPr>
          <a:xfrm>
            <a:off x="262467" y="245533"/>
            <a:ext cx="4555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&gt;&gt; Table of Contents</a:t>
            </a:r>
            <a:endParaRPr lang="ko-KR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26B80-9B66-FE54-2373-9EDAB15041A1}"/>
              </a:ext>
            </a:extLst>
          </p:cNvPr>
          <p:cNvSpPr txBox="1"/>
          <p:nvPr/>
        </p:nvSpPr>
        <p:spPr>
          <a:xfrm>
            <a:off x="2878667" y="1219196"/>
            <a:ext cx="7391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1            Background &amp; Objectives</a:t>
            </a:r>
          </a:p>
          <a:p>
            <a:endParaRPr lang="en-US" altLang="ko-KR" sz="32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endParaRPr lang="en-US" altLang="ko-KR" sz="32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>
              <a:buAutoNum type="arabicPlain" startAt="2"/>
            </a:pPr>
            <a:r>
              <a:rPr lang="en-US" altLang="ko-KR" sz="32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          Methods</a:t>
            </a:r>
          </a:p>
          <a:p>
            <a:pPr marL="342900" indent="-342900">
              <a:buAutoNum type="arabicPlain" startAt="2"/>
            </a:pPr>
            <a:endParaRPr lang="en-US" altLang="ko-KR" sz="32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>
              <a:buAutoNum type="arabicPlain" startAt="2"/>
            </a:pPr>
            <a:endParaRPr lang="en-US" altLang="ko-KR" sz="32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>
              <a:buAutoNum type="arabicPlain" startAt="2"/>
            </a:pPr>
            <a:r>
              <a:rPr lang="ko-KR" altLang="en-US" sz="32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          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Results</a:t>
            </a:r>
          </a:p>
          <a:p>
            <a:pPr marL="342900" indent="-342900">
              <a:buAutoNum type="arabicPlain" startAt="2"/>
            </a:pPr>
            <a:endParaRPr lang="en-US" altLang="ko-KR" sz="32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>
              <a:buAutoNum type="arabicPlain" startAt="2"/>
            </a:pPr>
            <a:endParaRPr lang="en-US" altLang="ko-KR" sz="32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  <a:p>
            <a:pPr marL="342900" indent="-342900">
              <a:buAutoNum type="arabicPlain" startAt="2"/>
            </a:pPr>
            <a:r>
              <a:rPr lang="en-US" altLang="ko-KR" sz="32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          Conclusion</a:t>
            </a:r>
            <a:endParaRPr lang="ko-KR" altLang="en-US" sz="32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35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307E0-6209-AEFC-6DA0-1BE8D997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Importance of caregiver interview is being emphasized.</a:t>
            </a:r>
          </a:p>
          <a:p>
            <a:r>
              <a:rPr lang="en-US" altLang="ko-KR" dirty="0">
                <a:latin typeface="+mj-lt"/>
              </a:rPr>
              <a:t>Caregiver interview may be easily biased due to interviewee factors </a:t>
            </a:r>
            <a:r>
              <a:rPr lang="en-US" altLang="ko-KR" sz="1800" dirty="0">
                <a:latin typeface="+mj-lt"/>
              </a:rPr>
              <a:t>(</a:t>
            </a:r>
            <a:r>
              <a:rPr lang="en-US" altLang="ko-KR" sz="1800" dirty="0">
                <a:effectLst/>
                <a:latin typeface="+mj-lt"/>
                <a:cs typeface="Times New Roman" panose="02020603050405020304" pitchFamily="18" charset="0"/>
              </a:rPr>
              <a:t>Eaves, Wingert, Ho, &amp; Mickelson, 2006; Miller, Perkins, Dai, &amp; Fein, 2017; Robledo, &amp; Jankovic, 2017)</a:t>
            </a:r>
            <a:r>
              <a:rPr lang="en-US" altLang="ko-KR" dirty="0">
                <a:latin typeface="+mj-lt"/>
              </a:rPr>
              <a:t>.</a:t>
            </a:r>
          </a:p>
          <a:p>
            <a:r>
              <a:rPr lang="en-US" altLang="ko-KR" dirty="0">
                <a:latin typeface="+mj-lt"/>
              </a:rPr>
              <a:t>Using video-referenced interview is suggested </a:t>
            </a:r>
            <a:r>
              <a:rPr lang="en-US" altLang="ko-KR" sz="1800" dirty="0">
                <a:latin typeface="+mj-lt"/>
              </a:rPr>
              <a:t>(</a:t>
            </a:r>
            <a:r>
              <a:rPr lang="en-US" altLang="ko-KR" sz="1800" dirty="0" err="1">
                <a:effectLst/>
                <a:latin typeface="+mj-lt"/>
                <a:cs typeface="Times New Roman" panose="02020603050405020304" pitchFamily="18" charset="0"/>
              </a:rPr>
              <a:t>Marrus</a:t>
            </a:r>
            <a:r>
              <a:rPr lang="en-US" altLang="ko-KR" sz="1800" dirty="0">
                <a:effectLst/>
                <a:latin typeface="+mj-lt"/>
                <a:cs typeface="Times New Roman" panose="02020603050405020304" pitchFamily="18" charset="0"/>
              </a:rPr>
              <a:t> et al., 2015; Young et al., 2020).</a:t>
            </a:r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endParaRPr lang="en-US" altLang="ko-KR" dirty="0">
              <a:latin typeface="+mj-lt"/>
            </a:endParaRPr>
          </a:p>
          <a:p>
            <a:pPr marL="0" indent="0">
              <a:buNone/>
            </a:pPr>
            <a:r>
              <a:rPr lang="en-US" altLang="ko-KR" dirty="0">
                <a:latin typeface="+mj-lt"/>
              </a:rPr>
              <a:t>  Short videos of key risk factors were made and the effectiveness for screening ASD was explored. </a:t>
            </a:r>
            <a:endParaRPr lang="ko-KR" altLang="en-US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D809C3-23CE-FEEB-8A8D-E149D300335A}"/>
              </a:ext>
            </a:extLst>
          </p:cNvPr>
          <p:cNvSpPr/>
          <p:nvPr/>
        </p:nvSpPr>
        <p:spPr>
          <a:xfrm>
            <a:off x="381001" y="755074"/>
            <a:ext cx="6206066" cy="314181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7DD19-3499-0B0F-1002-EBC058B9FB06}"/>
              </a:ext>
            </a:extLst>
          </p:cNvPr>
          <p:cNvSpPr txBox="1"/>
          <p:nvPr/>
        </p:nvSpPr>
        <p:spPr>
          <a:xfrm>
            <a:off x="152400" y="-93133"/>
            <a:ext cx="689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</a:t>
            </a:r>
            <a:endParaRPr lang="ko-KR" altLang="en-US" sz="8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EA3C85-8DE2-F79C-775B-9AF261F12EC8}"/>
              </a:ext>
            </a:extLst>
          </p:cNvPr>
          <p:cNvSpPr txBox="1">
            <a:spLocks/>
          </p:cNvSpPr>
          <p:nvPr/>
        </p:nvSpPr>
        <p:spPr>
          <a:xfrm>
            <a:off x="720437" y="249383"/>
            <a:ext cx="5866629" cy="819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Background &amp; Objectives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2DD758-FE4A-F5C6-1615-476C8B89AFF3}"/>
              </a:ext>
            </a:extLst>
          </p:cNvPr>
          <p:cNvSpPr/>
          <p:nvPr/>
        </p:nvSpPr>
        <p:spPr>
          <a:xfrm>
            <a:off x="838200" y="4673600"/>
            <a:ext cx="10515600" cy="150336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FCEB5-A872-A3CF-DF4B-29C407110B74}"/>
              </a:ext>
            </a:extLst>
          </p:cNvPr>
          <p:cNvSpPr txBox="1"/>
          <p:nvPr/>
        </p:nvSpPr>
        <p:spPr>
          <a:xfrm>
            <a:off x="4974167" y="4283849"/>
            <a:ext cx="2269067" cy="584775"/>
          </a:xfrm>
          <a:prstGeom prst="rect">
            <a:avLst/>
          </a:prstGeom>
          <a:solidFill>
            <a:srgbClr val="FFFCF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OBJECTIVES</a:t>
            </a:r>
            <a:endParaRPr lang="ko-KR" altLang="en-US" sz="32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EAED1C-7161-20F7-C557-99165FDA5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585" y="186267"/>
            <a:ext cx="2840015" cy="18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9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8B2D55-515C-2B3E-5990-7082C5B8B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866" y="2279378"/>
            <a:ext cx="2680550" cy="2680550"/>
          </a:xfrm>
          <a:prstGeom prst="rect">
            <a:avLst/>
          </a:prstGeom>
        </p:spPr>
      </p:pic>
      <p:sp>
        <p:nvSpPr>
          <p:cNvPr id="18" name="그래픽 6" descr="모니터 단색으로 채워진">
            <a:extLst>
              <a:ext uri="{FF2B5EF4-FFF2-40B4-BE49-F238E27FC236}">
                <a16:creationId xmlns:a16="http://schemas.microsoft.com/office/drawing/2014/main" id="{FB66FEDE-1885-A0E5-7642-498ECD780779}"/>
              </a:ext>
            </a:extLst>
          </p:cNvPr>
          <p:cNvSpPr/>
          <p:nvPr/>
        </p:nvSpPr>
        <p:spPr>
          <a:xfrm>
            <a:off x="766035" y="2716729"/>
            <a:ext cx="2462069" cy="2092758"/>
          </a:xfrm>
          <a:custGeom>
            <a:avLst/>
            <a:gdLst>
              <a:gd name="connsiteX0" fmla="*/ 2277414 w 2462069"/>
              <a:gd name="connsiteY0" fmla="*/ 1538793 h 2092758"/>
              <a:gd name="connsiteX1" fmla="*/ 184655 w 2462069"/>
              <a:gd name="connsiteY1" fmla="*/ 1538793 h 2092758"/>
              <a:gd name="connsiteX2" fmla="*/ 184655 w 2462069"/>
              <a:gd name="connsiteY2" fmla="*/ 184655 h 2092758"/>
              <a:gd name="connsiteX3" fmla="*/ 2277414 w 2462069"/>
              <a:gd name="connsiteY3" fmla="*/ 184655 h 2092758"/>
              <a:gd name="connsiteX4" fmla="*/ 2277414 w 2462069"/>
              <a:gd name="connsiteY4" fmla="*/ 1538793 h 2092758"/>
              <a:gd name="connsiteX5" fmla="*/ 2338966 w 2462069"/>
              <a:gd name="connsiteY5" fmla="*/ 0 h 2092758"/>
              <a:gd name="connsiteX6" fmla="*/ 123103 w 2462069"/>
              <a:gd name="connsiteY6" fmla="*/ 0 h 2092758"/>
              <a:gd name="connsiteX7" fmla="*/ 0 w 2462069"/>
              <a:gd name="connsiteY7" fmla="*/ 123103 h 2092758"/>
              <a:gd name="connsiteX8" fmla="*/ 0 w 2462069"/>
              <a:gd name="connsiteY8" fmla="*/ 1600345 h 2092758"/>
              <a:gd name="connsiteX9" fmla="*/ 123103 w 2462069"/>
              <a:gd name="connsiteY9" fmla="*/ 1723448 h 2092758"/>
              <a:gd name="connsiteX10" fmla="*/ 984828 w 2462069"/>
              <a:gd name="connsiteY10" fmla="*/ 1723448 h 2092758"/>
              <a:gd name="connsiteX11" fmla="*/ 984828 w 2462069"/>
              <a:gd name="connsiteY11" fmla="*/ 1908104 h 2092758"/>
              <a:gd name="connsiteX12" fmla="*/ 677069 w 2462069"/>
              <a:gd name="connsiteY12" fmla="*/ 1908104 h 2092758"/>
              <a:gd name="connsiteX13" fmla="*/ 677069 w 2462069"/>
              <a:gd name="connsiteY13" fmla="*/ 2092759 h 2092758"/>
              <a:gd name="connsiteX14" fmla="*/ 1785000 w 2462069"/>
              <a:gd name="connsiteY14" fmla="*/ 2092759 h 2092758"/>
              <a:gd name="connsiteX15" fmla="*/ 1785000 w 2462069"/>
              <a:gd name="connsiteY15" fmla="*/ 1908104 h 2092758"/>
              <a:gd name="connsiteX16" fmla="*/ 1477242 w 2462069"/>
              <a:gd name="connsiteY16" fmla="*/ 1908104 h 2092758"/>
              <a:gd name="connsiteX17" fmla="*/ 1477242 w 2462069"/>
              <a:gd name="connsiteY17" fmla="*/ 1723448 h 2092758"/>
              <a:gd name="connsiteX18" fmla="*/ 2338966 w 2462069"/>
              <a:gd name="connsiteY18" fmla="*/ 1723448 h 2092758"/>
              <a:gd name="connsiteX19" fmla="*/ 2462069 w 2462069"/>
              <a:gd name="connsiteY19" fmla="*/ 1600345 h 2092758"/>
              <a:gd name="connsiteX20" fmla="*/ 2462069 w 2462069"/>
              <a:gd name="connsiteY20" fmla="*/ 123103 h 2092758"/>
              <a:gd name="connsiteX21" fmla="*/ 2338966 w 2462069"/>
              <a:gd name="connsiteY21" fmla="*/ 0 h 2092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62069" h="2092758">
                <a:moveTo>
                  <a:pt x="2277414" y="1538793"/>
                </a:moveTo>
                <a:lnTo>
                  <a:pt x="184655" y="1538793"/>
                </a:lnTo>
                <a:lnTo>
                  <a:pt x="184655" y="184655"/>
                </a:lnTo>
                <a:lnTo>
                  <a:pt x="2277414" y="184655"/>
                </a:lnTo>
                <a:lnTo>
                  <a:pt x="2277414" y="1538793"/>
                </a:lnTo>
                <a:close/>
                <a:moveTo>
                  <a:pt x="2338966" y="0"/>
                </a:moveTo>
                <a:lnTo>
                  <a:pt x="123103" y="0"/>
                </a:lnTo>
                <a:cubicBezTo>
                  <a:pt x="55397" y="0"/>
                  <a:pt x="0" y="55397"/>
                  <a:pt x="0" y="123103"/>
                </a:cubicBezTo>
                <a:lnTo>
                  <a:pt x="0" y="1600345"/>
                </a:lnTo>
                <a:cubicBezTo>
                  <a:pt x="0" y="1668052"/>
                  <a:pt x="55397" y="1723448"/>
                  <a:pt x="123103" y="1723448"/>
                </a:cubicBezTo>
                <a:lnTo>
                  <a:pt x="984828" y="1723448"/>
                </a:lnTo>
                <a:lnTo>
                  <a:pt x="984828" y="1908104"/>
                </a:lnTo>
                <a:lnTo>
                  <a:pt x="677069" y="1908104"/>
                </a:lnTo>
                <a:lnTo>
                  <a:pt x="677069" y="2092759"/>
                </a:lnTo>
                <a:lnTo>
                  <a:pt x="1785000" y="2092759"/>
                </a:lnTo>
                <a:lnTo>
                  <a:pt x="1785000" y="1908104"/>
                </a:lnTo>
                <a:lnTo>
                  <a:pt x="1477242" y="1908104"/>
                </a:lnTo>
                <a:lnTo>
                  <a:pt x="1477242" y="1723448"/>
                </a:lnTo>
                <a:lnTo>
                  <a:pt x="2338966" y="1723448"/>
                </a:lnTo>
                <a:cubicBezTo>
                  <a:pt x="2406673" y="1723448"/>
                  <a:pt x="2462069" y="1668052"/>
                  <a:pt x="2462069" y="1600345"/>
                </a:cubicBezTo>
                <a:lnTo>
                  <a:pt x="2462069" y="123103"/>
                </a:lnTo>
                <a:cubicBezTo>
                  <a:pt x="2462069" y="55397"/>
                  <a:pt x="2406673" y="0"/>
                  <a:pt x="2338966" y="0"/>
                </a:cubicBezTo>
                <a:close/>
              </a:path>
            </a:pathLst>
          </a:custGeom>
          <a:solidFill>
            <a:srgbClr val="000000"/>
          </a:solidFill>
          <a:ln w="3075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4E7501-6765-AD61-8557-00F043228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78" y="2260633"/>
            <a:ext cx="2784459" cy="27844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F6131E-8A35-7194-6508-8129EF6ADEC9}"/>
              </a:ext>
            </a:extLst>
          </p:cNvPr>
          <p:cNvSpPr txBox="1"/>
          <p:nvPr/>
        </p:nvSpPr>
        <p:spPr>
          <a:xfrm>
            <a:off x="8804564" y="1614302"/>
            <a:ext cx="2909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“Which video does your child resembled the most?”</a:t>
            </a:r>
            <a:endParaRPr lang="ko-KR" altLang="en-US" dirty="0"/>
          </a:p>
        </p:txBody>
      </p:sp>
      <p:pic>
        <p:nvPicPr>
          <p:cNvPr id="12" name="image32.png" descr="A picture containing different, various, bunch, posing&#10;&#10;Description automatically generated">
            <a:extLst>
              <a:ext uri="{FF2B5EF4-FFF2-40B4-BE49-F238E27FC236}">
                <a16:creationId xmlns:a16="http://schemas.microsoft.com/office/drawing/2014/main" id="{EC2DDE80-4EEB-2938-3AA8-6F6FE3A79EF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l="1414" t="34017" r="52139" b="33786"/>
          <a:stretch/>
        </p:blipFill>
        <p:spPr>
          <a:xfrm>
            <a:off x="902435" y="2882848"/>
            <a:ext cx="2175164" cy="1413164"/>
          </a:xfrm>
          <a:prstGeom prst="rect">
            <a:avLst/>
          </a:prstGeom>
          <a:ln/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C62837-56AF-D79E-012C-CCDE92A045B4}"/>
              </a:ext>
            </a:extLst>
          </p:cNvPr>
          <p:cNvSpPr/>
          <p:nvPr/>
        </p:nvSpPr>
        <p:spPr>
          <a:xfrm>
            <a:off x="381000" y="755074"/>
            <a:ext cx="2786495" cy="243993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0D665-233A-246C-0539-31B9C453268C}"/>
              </a:ext>
            </a:extLst>
          </p:cNvPr>
          <p:cNvSpPr txBox="1"/>
          <p:nvPr/>
        </p:nvSpPr>
        <p:spPr>
          <a:xfrm>
            <a:off x="152400" y="-93133"/>
            <a:ext cx="689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2</a:t>
            </a:r>
            <a:endParaRPr lang="ko-KR" altLang="en-US" sz="8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1B32E4-CC30-8955-1A34-3830E465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8" y="249383"/>
            <a:ext cx="2285230" cy="819872"/>
          </a:xfrm>
        </p:spPr>
        <p:txBody>
          <a:bodyPr/>
          <a:lstStyle/>
          <a:p>
            <a:r>
              <a:rPr lang="en-US" altLang="ko-KR" dirty="0"/>
              <a:t>Methods</a:t>
            </a:r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999C4F7-807F-2B5F-1AE9-C83EEDFE1627}"/>
              </a:ext>
            </a:extLst>
          </p:cNvPr>
          <p:cNvSpPr/>
          <p:nvPr/>
        </p:nvSpPr>
        <p:spPr>
          <a:xfrm>
            <a:off x="3716867" y="3598333"/>
            <a:ext cx="567266" cy="24553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68D1A31-A4EB-F0E9-3FBB-6D4420520E7C}"/>
              </a:ext>
            </a:extLst>
          </p:cNvPr>
          <p:cNvSpPr/>
          <p:nvPr/>
        </p:nvSpPr>
        <p:spPr>
          <a:xfrm>
            <a:off x="7814745" y="3649129"/>
            <a:ext cx="567266" cy="24553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276F28-B64A-EBFB-EBC3-21A612F552EC}"/>
              </a:ext>
            </a:extLst>
          </p:cNvPr>
          <p:cNvSpPr txBox="1"/>
          <p:nvPr/>
        </p:nvSpPr>
        <p:spPr>
          <a:xfrm>
            <a:off x="497224" y="1411771"/>
            <a:ext cx="298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1) Procedure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230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32.png" descr="A picture containing different, various, bunch, posing&#10;&#10;Description automatically generated">
            <a:extLst>
              <a:ext uri="{FF2B5EF4-FFF2-40B4-BE49-F238E27FC236}">
                <a16:creationId xmlns:a16="http://schemas.microsoft.com/office/drawing/2014/main" id="{DDF62B57-3481-FCCC-2CEB-C95918544CE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85" t="2720" r="51751" b="66886"/>
          <a:stretch/>
        </p:blipFill>
        <p:spPr>
          <a:xfrm>
            <a:off x="651159" y="988904"/>
            <a:ext cx="2514600" cy="1634836"/>
          </a:xfrm>
          <a:prstGeom prst="rect">
            <a:avLst/>
          </a:prstGeom>
          <a:ln/>
        </p:spPr>
      </p:pic>
      <p:pic>
        <p:nvPicPr>
          <p:cNvPr id="5" name="image32.png" descr="A picture containing different, various, bunch, posing&#10;&#10;Description automatically generated">
            <a:extLst>
              <a:ext uri="{FF2B5EF4-FFF2-40B4-BE49-F238E27FC236}">
                <a16:creationId xmlns:a16="http://schemas.microsoft.com/office/drawing/2014/main" id="{7C68E810-FE29-6466-71B6-8B140B648A3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1871" t="2720" r="1166" b="66884"/>
          <a:stretch/>
        </p:blipFill>
        <p:spPr>
          <a:xfrm>
            <a:off x="651158" y="2837102"/>
            <a:ext cx="2514601" cy="1634836"/>
          </a:xfrm>
          <a:prstGeom prst="rect">
            <a:avLst/>
          </a:prstGeom>
          <a:ln/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1E3DBA-1D9C-7BE2-D66C-BC11CC7CFB06}"/>
              </a:ext>
            </a:extLst>
          </p:cNvPr>
          <p:cNvGrpSpPr/>
          <p:nvPr/>
        </p:nvGrpSpPr>
        <p:grpSpPr>
          <a:xfrm>
            <a:off x="467592" y="703498"/>
            <a:ext cx="2902527" cy="5999018"/>
            <a:chOff x="467592" y="703498"/>
            <a:chExt cx="2902527" cy="59990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C07578F-F867-542C-FD5E-1F6EA3E74BDD}"/>
                </a:ext>
              </a:extLst>
            </p:cNvPr>
            <p:cNvSpPr/>
            <p:nvPr/>
          </p:nvSpPr>
          <p:spPr>
            <a:xfrm>
              <a:off x="675409" y="4707462"/>
              <a:ext cx="2452256" cy="179416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67027D-A034-1A86-8DC0-87DE692F44FA}"/>
                </a:ext>
              </a:extLst>
            </p:cNvPr>
            <p:cNvSpPr txBox="1"/>
            <p:nvPr/>
          </p:nvSpPr>
          <p:spPr>
            <a:xfrm>
              <a:off x="762214" y="4956679"/>
              <a:ext cx="2195946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j-lt"/>
                </a:rPr>
                <a:t>Response to joint attention</a:t>
              </a:r>
            </a:p>
            <a:p>
              <a:pPr marL="285750" indent="-180000" algn="just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j-lt"/>
                </a:rPr>
                <a:t>Echolalia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j-lt"/>
                </a:rPr>
                <a:t>Pointing behavior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j-lt"/>
                </a:rPr>
                <a:t>Use of gestures</a:t>
              </a:r>
              <a:endParaRPr lang="ko-KR" altLang="en-US" sz="1600" dirty="0">
                <a:latin typeface="+mj-lt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1607022-3953-D373-4F6E-B074BB9A6789}"/>
                </a:ext>
              </a:extLst>
            </p:cNvPr>
            <p:cNvSpPr/>
            <p:nvPr/>
          </p:nvSpPr>
          <p:spPr>
            <a:xfrm>
              <a:off x="467592" y="703498"/>
              <a:ext cx="2902527" cy="5999018"/>
            </a:xfrm>
            <a:prstGeom prst="roundRect">
              <a:avLst>
                <a:gd name="adj" fmla="val 8791"/>
              </a:avLst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1BD2D58-48C0-F04B-69B9-94DC703ABF99}"/>
              </a:ext>
            </a:extLst>
          </p:cNvPr>
          <p:cNvSpPr txBox="1"/>
          <p:nvPr/>
        </p:nvSpPr>
        <p:spPr>
          <a:xfrm>
            <a:off x="155867" y="93331"/>
            <a:ext cx="570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lt"/>
              </a:rPr>
              <a:t>Key behaviors based on </a:t>
            </a:r>
            <a:r>
              <a:rPr lang="en-US" altLang="ko-KR" sz="2000" b="1" dirty="0" err="1">
                <a:latin typeface="+mj-lt"/>
              </a:rPr>
              <a:t>BeDevel</a:t>
            </a:r>
            <a:r>
              <a:rPr lang="en-US" altLang="ko-KR" sz="2000" b="1" dirty="0">
                <a:latin typeface="+mj-lt"/>
              </a:rPr>
              <a:t> </a:t>
            </a:r>
            <a:r>
              <a:rPr lang="en-US" altLang="ko-KR" sz="1600" b="1" dirty="0">
                <a:latin typeface="+mj-lt"/>
              </a:rPr>
              <a:t>(Bong et al., 2021)</a:t>
            </a:r>
            <a:endParaRPr lang="ko-KR" altLang="en-US" sz="2000" b="1" dirty="0">
              <a:latin typeface="+mj-lt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09CDB1A-E537-2BDA-E38A-38AF36782141}"/>
              </a:ext>
            </a:extLst>
          </p:cNvPr>
          <p:cNvGrpSpPr/>
          <p:nvPr/>
        </p:nvGrpSpPr>
        <p:grpSpPr>
          <a:xfrm>
            <a:off x="8726843" y="731205"/>
            <a:ext cx="2902527" cy="5999018"/>
            <a:chOff x="8726843" y="731205"/>
            <a:chExt cx="2902527" cy="5999018"/>
          </a:xfrm>
        </p:grpSpPr>
        <p:pic>
          <p:nvPicPr>
            <p:cNvPr id="9" name="image32.png" descr="A picture containing different, various, bunch, posing&#10;&#10;Description automatically generated">
              <a:extLst>
                <a:ext uri="{FF2B5EF4-FFF2-40B4-BE49-F238E27FC236}">
                  <a16:creationId xmlns:a16="http://schemas.microsoft.com/office/drawing/2014/main" id="{2E65E890-C4F9-A988-BDB3-2B8A8CD6BACE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285" t="65828" r="51751" b="1717"/>
            <a:stretch/>
          </p:blipFill>
          <p:spPr>
            <a:xfrm>
              <a:off x="8938106" y="994441"/>
              <a:ext cx="2514600" cy="1745673"/>
            </a:xfrm>
            <a:prstGeom prst="rect">
              <a:avLst/>
            </a:prstGeom>
            <a:ln/>
          </p:spPr>
        </p:pic>
        <p:pic>
          <p:nvPicPr>
            <p:cNvPr id="10" name="image32.png" descr="A picture containing different, various, bunch, posing&#10;&#10;Description automatically generated">
              <a:extLst>
                <a:ext uri="{FF2B5EF4-FFF2-40B4-BE49-F238E27FC236}">
                  <a16:creationId xmlns:a16="http://schemas.microsoft.com/office/drawing/2014/main" id="{E5D6E9BF-4E1B-B060-B38E-940196320CD6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1871" t="66602" r="1165" b="1717"/>
            <a:stretch/>
          </p:blipFill>
          <p:spPr>
            <a:xfrm>
              <a:off x="8938106" y="2864808"/>
              <a:ext cx="2514600" cy="1704109"/>
            </a:xfrm>
            <a:prstGeom prst="rect">
              <a:avLst/>
            </a:prstGeom>
            <a:ln/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7C0916D-BA90-B87C-C3F7-E01FE7AF7F93}"/>
                </a:ext>
              </a:extLst>
            </p:cNvPr>
            <p:cNvSpPr/>
            <p:nvPr/>
          </p:nvSpPr>
          <p:spPr>
            <a:xfrm>
              <a:off x="8934660" y="4735169"/>
              <a:ext cx="2452256" cy="179416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C5F8E1-BBF9-6237-06AC-C78E7F1E7809}"/>
                </a:ext>
              </a:extLst>
            </p:cNvPr>
            <p:cNvSpPr txBox="1"/>
            <p:nvPr/>
          </p:nvSpPr>
          <p:spPr>
            <a:xfrm>
              <a:off x="8948516" y="4970531"/>
              <a:ext cx="238298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j-lt"/>
                </a:rPr>
                <a:t>Interactive social play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j-lt"/>
                </a:rPr>
                <a:t>Eye contact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j-lt"/>
                </a:rPr>
                <a:t>Social smile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j-lt"/>
                </a:rPr>
                <a:t>Restricted, repetitive behaviors</a:t>
              </a:r>
              <a:endParaRPr lang="ko-KR" altLang="en-US" sz="1600" dirty="0">
                <a:latin typeface="+mj-lt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278D5D8-2AC4-8265-6D9F-C247ABCA98A6}"/>
                </a:ext>
              </a:extLst>
            </p:cNvPr>
            <p:cNvSpPr/>
            <p:nvPr/>
          </p:nvSpPr>
          <p:spPr>
            <a:xfrm>
              <a:off x="8726843" y="731205"/>
              <a:ext cx="2902527" cy="5999018"/>
            </a:xfrm>
            <a:prstGeom prst="roundRect">
              <a:avLst>
                <a:gd name="adj" fmla="val 6166"/>
              </a:avLst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511400-6697-AE63-449F-2A4FAEE004F2}"/>
                </a:ext>
              </a:extLst>
            </p:cNvPr>
            <p:cNvSpPr txBox="1"/>
            <p:nvPr/>
          </p:nvSpPr>
          <p:spPr>
            <a:xfrm>
              <a:off x="8948516" y="976585"/>
              <a:ext cx="228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223C65-2A05-F56D-2F42-1FB47F615816}"/>
                </a:ext>
              </a:extLst>
            </p:cNvPr>
            <p:cNvSpPr txBox="1"/>
            <p:nvPr/>
          </p:nvSpPr>
          <p:spPr>
            <a:xfrm>
              <a:off x="8934660" y="2864808"/>
              <a:ext cx="228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331056F-B50F-FA5D-D3BA-6BC1F61512B1}"/>
              </a:ext>
            </a:extLst>
          </p:cNvPr>
          <p:cNvSpPr txBox="1"/>
          <p:nvPr/>
        </p:nvSpPr>
        <p:spPr>
          <a:xfrm>
            <a:off x="675409" y="98058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D693B7-4B17-5A75-4900-09FB7F011EB9}"/>
              </a:ext>
            </a:extLst>
          </p:cNvPr>
          <p:cNvSpPr txBox="1"/>
          <p:nvPr/>
        </p:nvSpPr>
        <p:spPr>
          <a:xfrm>
            <a:off x="675409" y="282693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4532441-87AF-4F70-7A96-D6E749DA07BB}"/>
              </a:ext>
            </a:extLst>
          </p:cNvPr>
          <p:cNvGrpSpPr/>
          <p:nvPr/>
        </p:nvGrpSpPr>
        <p:grpSpPr>
          <a:xfrm>
            <a:off x="4645527" y="717353"/>
            <a:ext cx="2902527" cy="5999018"/>
            <a:chOff x="4645527" y="717353"/>
            <a:chExt cx="2902527" cy="5999018"/>
          </a:xfrm>
        </p:grpSpPr>
        <p:pic>
          <p:nvPicPr>
            <p:cNvPr id="7" name="image32.png" descr="A picture containing different, various, bunch, posing&#10;&#10;Description automatically generated">
              <a:extLst>
                <a:ext uri="{FF2B5EF4-FFF2-40B4-BE49-F238E27FC236}">
                  <a16:creationId xmlns:a16="http://schemas.microsoft.com/office/drawing/2014/main" id="{22B5DA3B-3055-29A2-7469-7BEC70219885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285" t="34274" r="51751" b="34173"/>
            <a:stretch/>
          </p:blipFill>
          <p:spPr>
            <a:xfrm>
              <a:off x="4849086" y="980589"/>
              <a:ext cx="2514600" cy="1697181"/>
            </a:xfrm>
            <a:prstGeom prst="rect">
              <a:avLst/>
            </a:prstGeom>
            <a:ln/>
          </p:spPr>
        </p:pic>
        <p:pic>
          <p:nvPicPr>
            <p:cNvPr id="8" name="image32.png" descr="A picture containing different, various, bunch, posing&#10;&#10;Description automatically generated">
              <a:extLst>
                <a:ext uri="{FF2B5EF4-FFF2-40B4-BE49-F238E27FC236}">
                  <a16:creationId xmlns:a16="http://schemas.microsoft.com/office/drawing/2014/main" id="{B445265E-16E1-511B-DA94-B88EF9E4A9C6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51871" t="34274" r="1165" b="34173"/>
            <a:stretch/>
          </p:blipFill>
          <p:spPr>
            <a:xfrm>
              <a:off x="4849086" y="2854417"/>
              <a:ext cx="2514600" cy="1697181"/>
            </a:xfrm>
            <a:prstGeom prst="rect">
              <a:avLst/>
            </a:prstGeom>
            <a:ln/>
          </p:spPr>
        </p:pic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2FF01EA-6004-8078-C73D-54AB1560B53C}"/>
                </a:ext>
              </a:extLst>
            </p:cNvPr>
            <p:cNvSpPr/>
            <p:nvPr/>
          </p:nvSpPr>
          <p:spPr>
            <a:xfrm>
              <a:off x="4853344" y="4721317"/>
              <a:ext cx="2452256" cy="179416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8AF247-7F63-E58D-35E9-E76FABDE1028}"/>
                </a:ext>
              </a:extLst>
            </p:cNvPr>
            <p:cNvSpPr txBox="1"/>
            <p:nvPr/>
          </p:nvSpPr>
          <p:spPr>
            <a:xfrm>
              <a:off x="4963386" y="5153886"/>
              <a:ext cx="219594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j-lt"/>
                </a:rPr>
                <a:t>Social referencing</a:t>
              </a:r>
            </a:p>
            <a:p>
              <a:pPr marL="285750" indent="-18000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+mj-lt"/>
                </a:rPr>
                <a:t>Use of others’ hands</a:t>
              </a:r>
              <a:endParaRPr lang="ko-KR" altLang="en-US" sz="1600" dirty="0">
                <a:latin typeface="+mj-lt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BF26848-C9CB-6822-0CED-E1631124F66F}"/>
                </a:ext>
              </a:extLst>
            </p:cNvPr>
            <p:cNvSpPr/>
            <p:nvPr/>
          </p:nvSpPr>
          <p:spPr>
            <a:xfrm>
              <a:off x="4645527" y="717353"/>
              <a:ext cx="2902527" cy="5999018"/>
            </a:xfrm>
            <a:prstGeom prst="roundRect">
              <a:avLst>
                <a:gd name="adj" fmla="val 7041"/>
              </a:avLst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68917C-6806-79B9-1C3F-EE4295CB9A33}"/>
                </a:ext>
              </a:extLst>
            </p:cNvPr>
            <p:cNvSpPr txBox="1"/>
            <p:nvPr/>
          </p:nvSpPr>
          <p:spPr>
            <a:xfrm>
              <a:off x="4849086" y="980588"/>
              <a:ext cx="228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93F050-5EF1-7F30-E25B-768AA86B4825}"/>
                </a:ext>
              </a:extLst>
            </p:cNvPr>
            <p:cNvSpPr txBox="1"/>
            <p:nvPr/>
          </p:nvSpPr>
          <p:spPr>
            <a:xfrm>
              <a:off x="4849086" y="2852338"/>
              <a:ext cx="228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10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C62837-56AF-D79E-012C-CCDE92A045B4}"/>
              </a:ext>
            </a:extLst>
          </p:cNvPr>
          <p:cNvSpPr/>
          <p:nvPr/>
        </p:nvSpPr>
        <p:spPr>
          <a:xfrm>
            <a:off x="381000" y="755074"/>
            <a:ext cx="2786495" cy="243993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40D665-233A-246C-0539-31B9C453268C}"/>
              </a:ext>
            </a:extLst>
          </p:cNvPr>
          <p:cNvSpPr txBox="1"/>
          <p:nvPr/>
        </p:nvSpPr>
        <p:spPr>
          <a:xfrm>
            <a:off x="152400" y="-93133"/>
            <a:ext cx="689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2</a:t>
            </a:r>
            <a:endParaRPr lang="ko-KR" altLang="en-US" sz="8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1B32E4-CC30-8955-1A34-3830E465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8" y="249383"/>
            <a:ext cx="2285230" cy="819872"/>
          </a:xfrm>
        </p:spPr>
        <p:txBody>
          <a:bodyPr/>
          <a:lstStyle/>
          <a:p>
            <a:r>
              <a:rPr lang="en-US" altLang="ko-KR" dirty="0"/>
              <a:t>Methods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6F152-D1D7-D3EB-7427-F88AD320018E}"/>
              </a:ext>
            </a:extLst>
          </p:cNvPr>
          <p:cNvSpPr txBox="1"/>
          <p:nvPr/>
        </p:nvSpPr>
        <p:spPr>
          <a:xfrm>
            <a:off x="497224" y="1411771"/>
            <a:ext cx="298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2) Analysis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4973E-493C-431F-82AD-58BB5194960E}"/>
              </a:ext>
            </a:extLst>
          </p:cNvPr>
          <p:cNvSpPr txBox="1"/>
          <p:nvPr/>
        </p:nvSpPr>
        <p:spPr>
          <a:xfrm>
            <a:off x="601132" y="2301122"/>
            <a:ext cx="10532535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dirty="0">
                <a:latin typeface="+mj-lt"/>
              </a:rPr>
              <a:t>Analysis of demographics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dirty="0">
                <a:latin typeface="+mj-lt"/>
              </a:rPr>
              <a:t>ROC Curve analysis – predictive value in screening for ASD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dirty="0">
                <a:latin typeface="+mj-lt"/>
              </a:rPr>
              <a:t>Kappa values – comparison between video and standardized interview </a:t>
            </a:r>
            <a:endParaRPr lang="ko-KR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750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307E0-6209-AEFC-6DA0-1BE8D9977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438" y="1285817"/>
            <a:ext cx="2877895" cy="6681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1) Demographics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DAFF23-E410-D673-7B48-D232801B72D3}"/>
              </a:ext>
            </a:extLst>
          </p:cNvPr>
          <p:cNvSpPr/>
          <p:nvPr/>
        </p:nvSpPr>
        <p:spPr>
          <a:xfrm>
            <a:off x="381000" y="755074"/>
            <a:ext cx="2786495" cy="243993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164C0-D909-E2DE-2B49-7F0612DAC669}"/>
              </a:ext>
            </a:extLst>
          </p:cNvPr>
          <p:cNvSpPr txBox="1"/>
          <p:nvPr/>
        </p:nvSpPr>
        <p:spPr>
          <a:xfrm>
            <a:off x="152400" y="-93133"/>
            <a:ext cx="689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3</a:t>
            </a:r>
            <a:endParaRPr lang="ko-KR" altLang="en-US" sz="8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29F873F-099C-955F-C097-0AB876DC1C72}"/>
              </a:ext>
            </a:extLst>
          </p:cNvPr>
          <p:cNvSpPr txBox="1">
            <a:spLocks/>
          </p:cNvSpPr>
          <p:nvPr/>
        </p:nvSpPr>
        <p:spPr>
          <a:xfrm>
            <a:off x="720438" y="249383"/>
            <a:ext cx="2285230" cy="819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Results</a:t>
            </a:r>
            <a:endParaRPr lang="ko-KR" altLang="en-US" dirty="0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7C75E4A1-1988-B671-2751-D4500AD8C2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2243669"/>
              </p:ext>
            </p:extLst>
          </p:nvPr>
        </p:nvGraphicFramePr>
        <p:xfrm>
          <a:off x="1329265" y="1285817"/>
          <a:ext cx="7823199" cy="532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B807C7-5D83-0B06-78F7-130117C7CE63}"/>
              </a:ext>
            </a:extLst>
          </p:cNvPr>
          <p:cNvSpPr txBox="1"/>
          <p:nvPr/>
        </p:nvSpPr>
        <p:spPr>
          <a:xfrm>
            <a:off x="2790728" y="2905780"/>
            <a:ext cx="170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N = 30</a:t>
            </a:r>
          </a:p>
          <a:p>
            <a:r>
              <a:rPr lang="en-US" altLang="ko-KR" sz="1400" dirty="0">
                <a:latin typeface="+mj-lt"/>
              </a:rPr>
              <a:t>M(SD) = 32.37(7.06)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91378-64F0-5E01-3136-20D1F71D2534}"/>
              </a:ext>
            </a:extLst>
          </p:cNvPr>
          <p:cNvSpPr txBox="1"/>
          <p:nvPr/>
        </p:nvSpPr>
        <p:spPr>
          <a:xfrm>
            <a:off x="5019191" y="4614334"/>
            <a:ext cx="1855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N = 91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M(SD) =  36.24(5.86)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10A0F7CA-928D-2B36-5691-690D235A8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076742"/>
              </p:ext>
            </p:extLst>
          </p:nvPr>
        </p:nvGraphicFramePr>
        <p:xfrm>
          <a:off x="7562538" y="5590657"/>
          <a:ext cx="39859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499">
                  <a:extLst>
                    <a:ext uri="{9D8B030D-6E8A-4147-A177-3AD203B41FA5}">
                      <a16:colId xmlns:a16="http://schemas.microsoft.com/office/drawing/2014/main" val="3521197614"/>
                    </a:ext>
                  </a:extLst>
                </a:gridCol>
                <a:gridCol w="996499">
                  <a:extLst>
                    <a:ext uri="{9D8B030D-6E8A-4147-A177-3AD203B41FA5}">
                      <a16:colId xmlns:a16="http://schemas.microsoft.com/office/drawing/2014/main" val="673777806"/>
                    </a:ext>
                  </a:extLst>
                </a:gridCol>
                <a:gridCol w="996499">
                  <a:extLst>
                    <a:ext uri="{9D8B030D-6E8A-4147-A177-3AD203B41FA5}">
                      <a16:colId xmlns:a16="http://schemas.microsoft.com/office/drawing/2014/main" val="735173031"/>
                    </a:ext>
                  </a:extLst>
                </a:gridCol>
                <a:gridCol w="996499">
                  <a:extLst>
                    <a:ext uri="{9D8B030D-6E8A-4147-A177-3AD203B41FA5}">
                      <a16:colId xmlns:a16="http://schemas.microsoft.com/office/drawing/2014/main" val="2342600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i="1" dirty="0">
                        <a:latin typeface="+mj-lt"/>
                      </a:endParaRPr>
                    </a:p>
                  </a:txBody>
                  <a:tcPr>
                    <a:solidFill>
                      <a:srgbClr val="3B64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>
                          <a:latin typeface="+mj-lt"/>
                        </a:rPr>
                        <a:t>range</a:t>
                      </a:r>
                      <a:endParaRPr lang="ko-KR" altLang="en-US" i="1" dirty="0">
                        <a:latin typeface="+mj-lt"/>
                      </a:endParaRPr>
                    </a:p>
                  </a:txBody>
                  <a:tcPr>
                    <a:solidFill>
                      <a:srgbClr val="3B64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>
                          <a:latin typeface="+mj-lt"/>
                        </a:rPr>
                        <a:t>t</a:t>
                      </a:r>
                      <a:endParaRPr lang="ko-KR" altLang="en-US" i="1" dirty="0">
                        <a:latin typeface="+mj-lt"/>
                      </a:endParaRPr>
                    </a:p>
                  </a:txBody>
                  <a:tcPr>
                    <a:solidFill>
                      <a:srgbClr val="3B64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>
                          <a:latin typeface="+mj-lt"/>
                        </a:rPr>
                        <a:t>p</a:t>
                      </a:r>
                      <a:endParaRPr lang="ko-KR" altLang="en-US" i="1" dirty="0">
                        <a:latin typeface="+mj-lt"/>
                      </a:endParaRPr>
                    </a:p>
                  </a:txBody>
                  <a:tcPr>
                    <a:solidFill>
                      <a:srgbClr val="3B64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8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+mj-lt"/>
                        </a:rPr>
                        <a:t>age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3B64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12-42(m)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FA2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2.98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FA2D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.003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8FA2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401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38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307E0-6209-AEFC-6DA0-1BE8D9977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926" y="2188471"/>
            <a:ext cx="4937415" cy="41369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2400" dirty="0"/>
              <a:t>AUC of each item ranged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/>
              <a:t>from 0.546 to 0.773.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DAFF23-E410-D673-7B48-D232801B72D3}"/>
              </a:ext>
            </a:extLst>
          </p:cNvPr>
          <p:cNvSpPr/>
          <p:nvPr/>
        </p:nvSpPr>
        <p:spPr>
          <a:xfrm>
            <a:off x="381000" y="755074"/>
            <a:ext cx="2786495" cy="243993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164C0-D909-E2DE-2B49-7F0612DAC669}"/>
              </a:ext>
            </a:extLst>
          </p:cNvPr>
          <p:cNvSpPr txBox="1"/>
          <p:nvPr/>
        </p:nvSpPr>
        <p:spPr>
          <a:xfrm>
            <a:off x="152400" y="-93133"/>
            <a:ext cx="689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3</a:t>
            </a:r>
            <a:endParaRPr lang="ko-KR" altLang="en-US" sz="8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29F873F-099C-955F-C097-0AB876DC1C72}"/>
              </a:ext>
            </a:extLst>
          </p:cNvPr>
          <p:cNvSpPr txBox="1">
            <a:spLocks/>
          </p:cNvSpPr>
          <p:nvPr/>
        </p:nvSpPr>
        <p:spPr>
          <a:xfrm>
            <a:off x="720438" y="249383"/>
            <a:ext cx="2285230" cy="819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CFE2CA0-A9A6-D24D-B868-03EFBF6D9B1B}"/>
              </a:ext>
            </a:extLst>
          </p:cNvPr>
          <p:cNvSpPr txBox="1">
            <a:spLocks/>
          </p:cNvSpPr>
          <p:nvPr/>
        </p:nvSpPr>
        <p:spPr>
          <a:xfrm>
            <a:off x="665019" y="1136167"/>
            <a:ext cx="2786495" cy="66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2) Predictability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6A6BFBB2-1E3F-AC98-ADEA-F9394D0D8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07650"/>
              </p:ext>
            </p:extLst>
          </p:nvPr>
        </p:nvGraphicFramePr>
        <p:xfrm>
          <a:off x="906606" y="3331277"/>
          <a:ext cx="4521777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2873">
                  <a:extLst>
                    <a:ext uri="{9D8B030D-6E8A-4147-A177-3AD203B41FA5}">
                      <a16:colId xmlns:a16="http://schemas.microsoft.com/office/drawing/2014/main" val="946087963"/>
                    </a:ext>
                  </a:extLst>
                </a:gridCol>
                <a:gridCol w="1888904">
                  <a:extLst>
                    <a:ext uri="{9D8B030D-6E8A-4147-A177-3AD203B41FA5}">
                      <a16:colId xmlns:a16="http://schemas.microsoft.com/office/drawing/2014/main" val="23757888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item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3B64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AUC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rgbClr val="3B64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41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lt"/>
                        </a:rPr>
                        <a:t>Social referencing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0.708</a:t>
                      </a:r>
                      <a:r>
                        <a:rPr lang="en-US" altLang="ko-KR" sz="1800" dirty="0">
                          <a:latin typeface="+mj-lt"/>
                        </a:rPr>
                        <a:t>***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77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lt"/>
                        </a:rPr>
                        <a:t>Interactive social play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0.773***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69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lt"/>
                        </a:rPr>
                        <a:t>Eye contact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lt"/>
                        </a:rPr>
                        <a:t>0.735***</a:t>
                      </a:r>
                      <a:endParaRPr lang="ko-KR" altLang="en-US" dirty="0">
                        <a:latin typeface="+mj-lt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6932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j-lt"/>
                        </a:rPr>
                        <a:t>*** </a:t>
                      </a:r>
                      <a:r>
                        <a:rPr lang="en-US" altLang="ko-KR" sz="1400" i="1" dirty="0">
                          <a:latin typeface="+mj-lt"/>
                        </a:rPr>
                        <a:t>p</a:t>
                      </a:r>
                      <a:r>
                        <a:rPr lang="en-US" altLang="ko-KR" sz="1400" dirty="0">
                          <a:latin typeface="+mj-lt"/>
                        </a:rPr>
                        <a:t> &lt; .001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>
                    <a:solidFill>
                      <a:srgbClr val="FFFCF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420363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A6C506B2-8F70-1E6F-7574-20ED7B007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88" y="1872819"/>
            <a:ext cx="5089541" cy="38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CD1F8D-B50E-23F0-E37F-7FA116846E91}"/>
              </a:ext>
            </a:extLst>
          </p:cNvPr>
          <p:cNvSpPr/>
          <p:nvPr/>
        </p:nvSpPr>
        <p:spPr>
          <a:xfrm>
            <a:off x="609600" y="1801091"/>
            <a:ext cx="5292436" cy="4717473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A2F15E-E932-9EB7-6744-45C52D28C692}"/>
              </a:ext>
            </a:extLst>
          </p:cNvPr>
          <p:cNvSpPr/>
          <p:nvPr/>
        </p:nvSpPr>
        <p:spPr>
          <a:xfrm>
            <a:off x="6318441" y="1787237"/>
            <a:ext cx="5292436" cy="4717473"/>
          </a:xfrm>
          <a:prstGeom prst="rect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6F10DA-B8A7-23A5-7319-D42A88916500}"/>
              </a:ext>
            </a:extLst>
          </p:cNvPr>
          <p:cNvSpPr txBox="1"/>
          <p:nvPr/>
        </p:nvSpPr>
        <p:spPr>
          <a:xfrm>
            <a:off x="6419887" y="5825836"/>
            <a:ext cx="519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+mj-lt"/>
              </a:rPr>
              <a:t>Interactive social play </a:t>
            </a:r>
            <a:r>
              <a:rPr lang="en-US" altLang="ko-KR" dirty="0">
                <a:latin typeface="+mj-lt"/>
              </a:rPr>
              <a:t>measured with </a:t>
            </a:r>
            <a:r>
              <a:rPr lang="en-US" altLang="ko-KR" dirty="0" err="1">
                <a:latin typeface="+mj-lt"/>
              </a:rPr>
              <a:t>BeDevel</a:t>
            </a:r>
            <a:r>
              <a:rPr lang="en-US" altLang="ko-KR" dirty="0">
                <a:latin typeface="+mj-lt"/>
              </a:rPr>
              <a:t>-V was more effective in screening for ASD (</a:t>
            </a:r>
            <a:r>
              <a:rPr lang="en-US" altLang="ko-KR" i="1" dirty="0">
                <a:latin typeface="+mj-lt"/>
              </a:rPr>
              <a:t>p</a:t>
            </a:r>
            <a:r>
              <a:rPr lang="en-US" altLang="ko-KR" dirty="0">
                <a:latin typeface="+mj-lt"/>
              </a:rPr>
              <a:t> = .054).</a:t>
            </a:r>
            <a:endParaRPr lang="ko-KR" alt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4542F-4BA7-C65D-403B-A02B6CC6A569}"/>
              </a:ext>
            </a:extLst>
          </p:cNvPr>
          <p:cNvSpPr txBox="1"/>
          <p:nvPr/>
        </p:nvSpPr>
        <p:spPr>
          <a:xfrm>
            <a:off x="842048" y="2900597"/>
            <a:ext cx="4586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+mj-lt"/>
              </a:rPr>
              <a:t> Items with good predictability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59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FDAFF23-E410-D673-7B48-D232801B72D3}"/>
              </a:ext>
            </a:extLst>
          </p:cNvPr>
          <p:cNvSpPr/>
          <p:nvPr/>
        </p:nvSpPr>
        <p:spPr>
          <a:xfrm>
            <a:off x="381000" y="755074"/>
            <a:ext cx="2786495" cy="243993"/>
          </a:xfrm>
          <a:prstGeom prst="rect">
            <a:avLst/>
          </a:prstGeom>
          <a:solidFill>
            <a:schemeClr val="accent1">
              <a:lumMod val="7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164C0-D909-E2DE-2B49-7F0612DAC669}"/>
              </a:ext>
            </a:extLst>
          </p:cNvPr>
          <p:cNvSpPr txBox="1"/>
          <p:nvPr/>
        </p:nvSpPr>
        <p:spPr>
          <a:xfrm>
            <a:off x="152400" y="-93133"/>
            <a:ext cx="689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3</a:t>
            </a:r>
            <a:endParaRPr lang="ko-KR" altLang="en-US" sz="8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29F873F-099C-955F-C097-0AB876DC1C72}"/>
              </a:ext>
            </a:extLst>
          </p:cNvPr>
          <p:cNvSpPr txBox="1">
            <a:spLocks/>
          </p:cNvSpPr>
          <p:nvPr/>
        </p:nvSpPr>
        <p:spPr>
          <a:xfrm>
            <a:off x="720438" y="249383"/>
            <a:ext cx="2285230" cy="819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CFE2CA0-A9A6-D24D-B868-03EFBF6D9B1B}"/>
              </a:ext>
            </a:extLst>
          </p:cNvPr>
          <p:cNvSpPr txBox="1">
            <a:spLocks/>
          </p:cNvSpPr>
          <p:nvPr/>
        </p:nvSpPr>
        <p:spPr>
          <a:xfrm>
            <a:off x="720438" y="1285817"/>
            <a:ext cx="7924029" cy="66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3) Comparison with Standardized interview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3F024CA4-998A-01D3-8F58-BEA4B1D94F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160295"/>
              </p:ext>
            </p:extLst>
          </p:nvPr>
        </p:nvGraphicFramePr>
        <p:xfrm>
          <a:off x="2032000" y="1826145"/>
          <a:ext cx="7555345" cy="4962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6575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741</Words>
  <Application>Microsoft Office PowerPoint</Application>
  <PresentationFormat>와이드스크린</PresentationFormat>
  <Paragraphs>103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맑은 고딕</vt:lpstr>
      <vt:lpstr>Arial</vt:lpstr>
      <vt:lpstr>Bahnschrift Condensed</vt:lpstr>
      <vt:lpstr>Calibri</vt:lpstr>
      <vt:lpstr>Cambria</vt:lpstr>
      <vt:lpstr>Times New Roman</vt:lpstr>
      <vt:lpstr>Wingdings</vt:lpstr>
      <vt:lpstr>Office 테마</vt:lpstr>
      <vt:lpstr>Use of Video-Referenced Caregiver Interview (BeDevel-V) to Screen for Autism Spectrum Disorder</vt:lpstr>
      <vt:lpstr>PowerPoint 프레젠테이션</vt:lpstr>
      <vt:lpstr>PowerPoint 프레젠테이션</vt:lpstr>
      <vt:lpstr>Methods</vt:lpstr>
      <vt:lpstr>PowerPoint 프레젠테이션</vt:lpstr>
      <vt:lpstr>Methods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Dummy PPT file</dc:title>
  <dc:creator>SE</dc:creator>
  <cp:lastModifiedBy>Jung Jinju</cp:lastModifiedBy>
  <cp:revision>17</cp:revision>
  <dcterms:created xsi:type="dcterms:W3CDTF">2022-09-05T09:20:21Z</dcterms:created>
  <dcterms:modified xsi:type="dcterms:W3CDTF">2022-10-23T14:02:03Z</dcterms:modified>
</cp:coreProperties>
</file>